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Robot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cs.columbia.edu/~ani/papers/pyramid.pdf" TargetMode="External"/><Relationship Id="rId3" Type="http://schemas.openxmlformats.org/officeDocument/2006/relationships/hyperlink" Target="https://ws680.nist.gov/publication/get_pdf.cfm?pub_id=890018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chengzhan.me/2018/03/15/DrQA/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a686da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a686da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3a686daa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3a686daa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3a686daa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3a686daa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a686daa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a686daa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a686daa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3a686daa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http://www.cs.columbia.edu/~ani/papers/pyramid.pdf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https://ws680.nist.gov/publication/get_pdf.cfm?pub_id=890018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3a686daa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3a686daa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3a686daa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3a686daa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 the passage ranking task, entities are omitted. In the entity ranking task, the entity must be given, and optionally, complemented with a passage that serves as provenance for why the entity is relevant. If the passage is omitted, it will be replaced with the first paragraph from the entity’s article.”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http://trec-car.cs.unh.edu/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2243e555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2243e555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34f19d54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34f19d54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34f19d54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34f19d54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2243e555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2243e555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2243e555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2243e555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394fcd52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394fcd52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2243e555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2243e555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cef8e5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2cef8e5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2243e555b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2243e555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(Table): “</a:t>
            </a:r>
            <a:r>
              <a:rPr lang="en"/>
              <a:t>A survey of several reading comprehension and question answering datasets. SQuAD is much larger than all datasets except the semi-synthetic cloze-style datasets, and it is similar to TREC-QA in the open-endedness of the answers.” Ibid.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2e297d8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2e297d8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e297d86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e297d86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(Table): “A survey of several reading comprehension and question answering datasets. SQuAD is much larger than all datasets except the semi-synthetic cloze-style datasets, and it is similar to TREC-QA in the open-endedness of the answers.” Ibid.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2e297d86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2e297d86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2e297d86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2e297d86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2e297d86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2e297d8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2243e555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2243e555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2e297d86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2e297d86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2e297d86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2e297d86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2e297d86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2e297d86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2243e555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2243e555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394fcd5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394fcd5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2243e555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2243e555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2243e555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2243e555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2243e555b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2243e555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2243e555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2243e555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2243e555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2243e555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2243e555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2243e555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2243e555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2243e555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4d1ceace2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4d1ceace2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4d1ceace2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4d1ceace2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4d1ceace2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4d1ceace2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4d1ceace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4d1ceace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243e555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243e555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2243e555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2243e555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394fcd52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394fcd52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2243e555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2243e555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394fcd52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394fcd52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2243e555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2243e555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394fcd52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394fcd52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394fcd52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394fcd52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394fcd52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394fcd52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394fcd52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394fcd52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394fcd52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394fcd52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394fcd52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394fcd52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394fcd52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394fcd52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394fcd52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394fcd52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394fcd52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394fcd52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394fcd52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394fcd52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243e555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2243e555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394fcd52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394fcd52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2cef8e57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2cef8e57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http://www.chengzhan.me/2018/03/15/DrQA/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2243e555b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2243e555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394fcd5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394fcd5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33105f2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33105f2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2e297d86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2e297d86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2243e555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2243e555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3a686da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3a686da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2243e555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2243e555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elastic.co/services?camp=branded-us-ggl-exact&amp;src=adwords&amp;mdm=cpc&amp;trm=query%20elasticsearch&amp;gclid=Cj0KCQjw9NbdBRCwARIsAPLsnFb2k4GlfW585iR3A3bUhikfkFa5dhnOf0jnAw2XPJCPSyfGNHvlyosaAktMEALw_wcB" TargetMode="External"/><Relationship Id="rId4" Type="http://schemas.openxmlformats.org/officeDocument/2006/relationships/hyperlink" Target="http://knowitall.github.io/openie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trec.nist.gov/overview.html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nlp.stanford.edu/software/openie.html#Usage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Answering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CPSC 677 Advanced Natural Language Processing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390525" y="333047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Presented by Talley Amir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11 October 2018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(TREC): Question Answering Track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71900" y="1879025"/>
            <a:ext cx="8222100" cy="27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questions: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Formed on corpuses (news, Wikipedia, etc.).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2015, started LiveQA.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TREC QA test set consists of sets of questions.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Various formats and scoring methods.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early years, competing models would offer five suggested answers per question, ranked.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Used Mean Reciprocal Rank (MRR) to score answers.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 on (after 2002), only one answer was permitted, associated with a level of confidence.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Klein, Dan. “Natural Language Processing: Question Answering.” </a:t>
            </a:r>
            <a:r>
              <a:rPr i="1" lang="en" sz="1100"/>
              <a:t>UC </a:t>
            </a:r>
            <a:r>
              <a:rPr i="1" lang="en" sz="1100"/>
              <a:t>Berkeley</a:t>
            </a:r>
            <a:r>
              <a:rPr i="1" lang="en" sz="1100"/>
              <a:t>.</a:t>
            </a:r>
            <a:endParaRPr i="1" sz="1100"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(TREC): Question Answering Track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average, models rank the correct answer in 4th-5th place using TREC documents as training data to answer these questions.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larger data sets are used for training (e.g. the web), this improves to 2nd-3rd place.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Difference in performance: TREC limited KB size and structure of answers.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extensibility: Only works for factoid-based QA.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Klein, Dan. “Natural Language Processing: Question Answering.” </a:t>
            </a:r>
            <a:r>
              <a:rPr i="1" lang="en" sz="1100"/>
              <a:t>UC Berkeley.</a:t>
            </a:r>
            <a:endParaRPr i="1" sz="1100"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TREC</a:t>
            </a:r>
            <a:r>
              <a:rPr lang="en"/>
              <a:t>): Question Formulation and Scoring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471900" y="1814075"/>
            <a:ext cx="82221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TREC poses various challenges: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 series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Factoid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inference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sense reasoning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 interactive QA (ciQA)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57150" y="4620625"/>
            <a:ext cx="8637000" cy="4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Dang, Hoa Trang. “Text REtrieval Conference (TREC) Question Answering Tasks and Evaluation Methods.”National Institute of Standards and Technology. April 27, 2007.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(TREC): Question Formulation and Scoring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471900" y="1762125"/>
            <a:ext cx="39999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Example of question series: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TARGET: </a:t>
            </a:r>
            <a:r>
              <a:rPr i="1" lang="en"/>
              <a:t>Lady Bird</a:t>
            </a:r>
            <a:r>
              <a:rPr lang="en"/>
              <a:t> won the Golden Globe.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(FACTOID): </a:t>
            </a:r>
            <a:r>
              <a:rPr lang="en"/>
              <a:t>Who directed </a:t>
            </a:r>
            <a:r>
              <a:rPr i="1" lang="en"/>
              <a:t>Lady Bird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(FACTOID): Who is the lead actress?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 (LIST): Who was nominated for the Best Motion Picture?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 (OTHER):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Intended to simulate “a conversation.”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idx="2" type="body"/>
          </p:nvPr>
        </p:nvSpPr>
        <p:spPr>
          <a:xfrm>
            <a:off x="4299250" y="1762125"/>
            <a:ext cx="4394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Evaluation of question series:</a:t>
            </a:r>
            <a:endParaRPr b="1"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Response to each question is a tuple of the document ID and the answer (or list), or NIL.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each tuple, score 1 if human assessors grade the answer “globally correct,” else 0.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Scoring options: (i) wrong, (ii) unsupported, (iii) inexact, (iv) locally correct, (v) globally correct.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“OTHER”: Label as “vital” or “okay.”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Overall score combines component scores.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Evaluation requires “exact” answers, whereas other evaluation methods are more lenient.</a:t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57150" y="4620625"/>
            <a:ext cx="8637000" cy="4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Dang, Hoa Trang. “Text REtrieval Conference (TREC) Question Answering Tasks and Evaluation Methods.”National Institute of Standards and Technology. April 27, 2007.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(TREC): Question Formulation and Scoring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71900" y="17666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ciQA question structure: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Template and narrative.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Templates (2007):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idx="2" type="body"/>
          </p:nvPr>
        </p:nvSpPr>
        <p:spPr>
          <a:xfrm>
            <a:off x="4694250" y="17666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Success</a:t>
            </a:r>
            <a:r>
              <a:rPr b="1" lang="en" sz="1800"/>
              <a:t> of ciQA track:</a:t>
            </a:r>
            <a:endParaRPr b="1"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Meant to be more interactive than series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Too interactive, very limited success.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50" y="2793825"/>
            <a:ext cx="7082000" cy="18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57150" y="4620625"/>
            <a:ext cx="8637000" cy="4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Dang, Hoa Trang. “Text REtrieval Conference (TREC) Question Answering Tasks and Evaluation Methods.”National Institute of Standards and Technology. April 27, 2007.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(TREC): Performance</a:t>
            </a:r>
            <a:r>
              <a:rPr lang="en"/>
              <a:t> and Summary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471900" y="1788100"/>
            <a:ext cx="8222100" cy="28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ciQA performance (2007):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57150" y="4773025"/>
            <a:ext cx="89241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Dang, et al.. “Overview of the TREC 2007 Question Answering Track.” </a:t>
            </a:r>
            <a:r>
              <a:rPr i="1" lang="en" sz="1100"/>
              <a:t>National Institute of Standards and Technology</a:t>
            </a:r>
            <a:r>
              <a:rPr lang="en" sz="1100"/>
              <a:t>. 2007. </a:t>
            </a:r>
            <a:endParaRPr sz="110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0" y="2233175"/>
            <a:ext cx="4555200" cy="253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119" y="2437900"/>
            <a:ext cx="3738124" cy="21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TREC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/>
              <a:t>This year</a:t>
            </a:r>
            <a:endParaRPr i="1" sz="1800"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377825" y="4740325"/>
            <a:ext cx="56808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http://trec-car.cs.unh.edu/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590000" y="357800"/>
            <a:ext cx="5124600" cy="3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Complex Answer Retrieval (CAR) Track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Non-interactive.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Example application: User wants to buy a new product but wants evaluation.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Should be able to query “product features” and get a summary/analysis.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Task: Passage ranking and entity ranking.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Given an article stub, identify the most relevant entities (entry in passage) or passages, plus supporting evidence.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Evaluation: 0-4 relevance score.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Watson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/>
              <a:t>IBM’s DeepQA Project</a:t>
            </a:r>
            <a:endParaRPr i="1" sz="1800"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590000" y="172525"/>
            <a:ext cx="5124600" cy="4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</a:rPr>
              <a:t>A question answering system originally devised to answer Jeopardy! questions.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In 2011, Watson indeed did beat human competitors in the televised trivia game.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Later extended and even commercialized.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In 2013, in a partnership with Memorial Sloan Kettering, Watson used to make medical diagnoses with better than human accuracy. It provides:</a:t>
            </a:r>
            <a:endParaRPr sz="1800">
              <a:solidFill>
                <a:schemeClr val="lt2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>
                <a:solidFill>
                  <a:schemeClr val="lt2"/>
                </a:solidFill>
              </a:rPr>
              <a:t>Answer</a:t>
            </a:r>
            <a:endParaRPr sz="1400">
              <a:solidFill>
                <a:schemeClr val="lt2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>
                <a:solidFill>
                  <a:schemeClr val="lt2"/>
                </a:solidFill>
              </a:rPr>
              <a:t>Confidence notion</a:t>
            </a:r>
            <a:endParaRPr sz="1400">
              <a:solidFill>
                <a:schemeClr val="lt2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 sz="1400">
                <a:solidFill>
                  <a:schemeClr val="lt2"/>
                </a:solidFill>
              </a:rPr>
              <a:t>Supporting evidence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344600" y="4263625"/>
            <a:ext cx="5370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Upbin, Bruce. “IBM’s Watson Gets Its First Piece of Business in Healthcare.” </a:t>
            </a:r>
            <a:r>
              <a:rPr i="1" lang="en" sz="1100">
                <a:solidFill>
                  <a:schemeClr val="lt2"/>
                </a:solidFill>
              </a:rPr>
              <a:t>Forbes</a:t>
            </a:r>
            <a:r>
              <a:rPr lang="en" sz="1100">
                <a:solidFill>
                  <a:schemeClr val="lt2"/>
                </a:solidFill>
              </a:rPr>
              <a:t>. 8 February 2013.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Wikipedia contributors. "Watson (computer)." </a:t>
            </a:r>
            <a:r>
              <a:rPr i="1" lang="en" sz="1100">
                <a:solidFill>
                  <a:schemeClr val="lt2"/>
                </a:solidFill>
              </a:rPr>
              <a:t>Wikipedia, The Free Encyclopedia</a:t>
            </a:r>
            <a:r>
              <a:rPr lang="en" sz="1100">
                <a:solidFill>
                  <a:schemeClr val="lt2"/>
                </a:solidFill>
              </a:rPr>
              <a:t>. Wikipedia, The Free Encyclopedia, 4 Oct. 2018.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Watson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/>
              <a:t>IBM’s DeepQA Project</a:t>
            </a:r>
            <a:endParaRPr i="1" sz="1800"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590000" y="107575"/>
            <a:ext cx="5124600" cy="4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DeepQA: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344600" y="4720825"/>
            <a:ext cx="57993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“Watson’s DeepQA Architecture.” </a:t>
            </a:r>
            <a:r>
              <a:rPr i="1" lang="en" sz="1100">
                <a:solidFill>
                  <a:schemeClr val="lt2"/>
                </a:solidFill>
              </a:rPr>
              <a:t>Stanford Encyclopedia of Philosophy</a:t>
            </a:r>
            <a:r>
              <a:rPr lang="en" sz="1100">
                <a:solidFill>
                  <a:schemeClr val="lt2"/>
                </a:solidFill>
              </a:rPr>
              <a:t>. 2016.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9990" l="0" r="0" t="0"/>
          <a:stretch/>
        </p:blipFill>
        <p:spPr>
          <a:xfrm>
            <a:off x="4458031" y="481841"/>
            <a:ext cx="3572439" cy="223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975" y="2764333"/>
            <a:ext cx="4756549" cy="189733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Assistants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590000" y="77075"/>
            <a:ext cx="5124600" cy="3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Applications:</a:t>
            </a:r>
            <a:endParaRPr sz="1800">
              <a:solidFill>
                <a:schemeClr val="lt2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>
                <a:solidFill>
                  <a:schemeClr val="lt2"/>
                </a:solidFill>
              </a:rPr>
              <a:t>Command execution.</a:t>
            </a:r>
            <a:endParaRPr sz="1400">
              <a:solidFill>
                <a:schemeClr val="lt2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Play music, set an alarm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>
                <a:solidFill>
                  <a:schemeClr val="lt2"/>
                </a:solidFill>
              </a:rPr>
              <a:t>Simple question answering.</a:t>
            </a:r>
            <a:endParaRPr sz="1400">
              <a:solidFill>
                <a:schemeClr val="lt2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What is the weather like today?</a:t>
            </a:r>
            <a:endParaRPr sz="14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Performance: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344600" y="4568425"/>
            <a:ext cx="57993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Murnane, Kevin. “Dumb And Dumber: Comparing Alexa, Siri, Cortana And The Google Assistant.” </a:t>
            </a:r>
            <a:r>
              <a:rPr i="1" lang="en" sz="1100">
                <a:solidFill>
                  <a:schemeClr val="lt2"/>
                </a:solidFill>
              </a:rPr>
              <a:t>Forbes. </a:t>
            </a:r>
            <a:r>
              <a:rPr lang="en" sz="1100">
                <a:solidFill>
                  <a:schemeClr val="lt2"/>
                </a:solidFill>
              </a:rPr>
              <a:t>3 May 2018.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675" y="1801550"/>
            <a:ext cx="4103149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788100"/>
            <a:ext cx="8222100" cy="268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Question Answering?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Brief History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TREC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IBM Watson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Presentation of Papers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SQuAD </a:t>
            </a:r>
            <a:r>
              <a:rPr lang="en"/>
              <a:t>(Stanford University)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QANTA </a:t>
            </a:r>
            <a:r>
              <a:rPr lang="en"/>
              <a:t>(University of Maryland, College Park)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Answering Complex Questions Using Open Information Extraction</a:t>
            </a:r>
            <a:r>
              <a:rPr lang="en"/>
              <a:t> </a:t>
            </a:r>
            <a:r>
              <a:rPr lang="en"/>
              <a:t>(Aristo at Allen Institute for Artificial Intelligence)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Areas of Exploration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Discussion Questions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of Papers</a:t>
            </a:r>
            <a:endParaRPr/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(SQuAD): </a:t>
            </a:r>
            <a:r>
              <a:rPr lang="en" sz="3200"/>
              <a:t>100,000+ Questions for Machine Comprehension of Text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Pranav Rajpurkar, Jian Zhang, Konstantin Lopyrev, and Percy Liang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With Stanford University</a:t>
            </a:r>
            <a:endParaRPr sz="1800"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Application: Reading comprehension, specifically applied to question-answer pairs from Wikipedia articles (cultivated in this dataset).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Manually develop a large reading comprehension dataset of quality questions and answers, and derive a model for learning on that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Implementation: This model uses both dependency and constituency trees, as well as a strong logistic regression model</a:t>
            </a:r>
            <a:r>
              <a:rPr lang="en"/>
              <a:t>.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Hirschman et al. (1999)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 improved: Riloff and Thelen (2000); Ng et al. (2000)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Richardson et al. (2013): </a:t>
            </a:r>
            <a:r>
              <a:rPr i="1" lang="en"/>
              <a:t>MCTest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 improved: Narasimhan and Barzilay (2015); Sachan et al. (2015); Wang et al. (2015)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Both data sets are too small to extend to more “expressive” QA modeling systems.</a:t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226075" y="357800"/>
            <a:ext cx="2808000" cy="34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(SQuAD): 100,000+ Questions for Machine Comprehension of Text</a:t>
            </a:r>
            <a:endParaRPr sz="2800"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825" y="281600"/>
            <a:ext cx="4362851" cy="40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395300" y="4386125"/>
            <a:ext cx="5279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Rajpurkar, Pranav. Zhang, Jian. Lopyrev, Konstantin. Liang, Percy. “SQuAD: 100,000+ Questions for Machine Comprehension of Text.” </a:t>
            </a:r>
            <a:r>
              <a:rPr i="1" lang="en" sz="1100">
                <a:solidFill>
                  <a:schemeClr val="lt2"/>
                </a:solidFill>
              </a:rPr>
              <a:t>Stanford University, Computer Science Department</a:t>
            </a:r>
            <a:r>
              <a:rPr lang="en" sz="1100">
                <a:solidFill>
                  <a:schemeClr val="lt2"/>
                </a:solidFill>
              </a:rPr>
              <a:t>. 11 October 2016.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questions were formulated: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selected 536 of the 10,000 most visited Wikipedia pages.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Passages of sufficient length were divided into: training set, </a:t>
            </a:r>
            <a:r>
              <a:rPr lang="en"/>
              <a:t>development</a:t>
            </a:r>
            <a:r>
              <a:rPr lang="en"/>
              <a:t> set, or test 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Crowdworkers generated questions that could be answered with a span of text from the passage.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crowdworkers were then used to select alternate answer choices (spans from the text)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</a:t>
            </a:r>
            <a:r>
              <a:rPr i="1" lang="en" sz="1100"/>
              <a:t>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226075" y="357800"/>
            <a:ext cx="2808000" cy="34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(SQuAD): 100,000+ Questions for Machine Comprehension of Text</a:t>
            </a:r>
            <a:endParaRPr sz="2800"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438525" y="4344900"/>
            <a:ext cx="51561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Rajpurkar, Pranav. Zhang, Jian. Lopyrev, Konstantin. Liang, Percy. “SQuAD: 100,000+ Questions for Machine Comprehension of Text.” </a:t>
            </a:r>
            <a:r>
              <a:rPr i="1" lang="en" sz="1100">
                <a:solidFill>
                  <a:schemeClr val="lt2"/>
                </a:solidFill>
              </a:rPr>
              <a:t>Stanford University, Computer Science Department</a:t>
            </a:r>
            <a:r>
              <a:rPr lang="en" sz="1100">
                <a:solidFill>
                  <a:schemeClr val="lt2"/>
                </a:solidFill>
              </a:rPr>
              <a:t>. 11 October 2016.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38" y="421950"/>
            <a:ext cx="5341974" cy="36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 sz="2800"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471900" y="1788100"/>
            <a:ext cx="82221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Measurement of syntactic divergence: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50" y="2345901"/>
            <a:ext cx="3571758" cy="2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775" y="2345900"/>
            <a:ext cx="3845613" cy="22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 sz="2800"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 set of candidate sentence spans using Stanford CoreNLP.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sliding window approach (Richardson et al.) to get best candidates.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logistic regression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performance.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 sz="2800"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Logistic regression model:</a:t>
            </a:r>
            <a:endParaRPr sz="18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Candidate answers were evaluated based on certain features.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model was then trained on the answer choices using AdaGrad (gradient-based optimization algorithm).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</a:t>
            </a:r>
            <a:r>
              <a:rPr baseline="-25000" lang="en"/>
              <a:t>2</a:t>
            </a:r>
            <a:r>
              <a:rPr lang="en"/>
              <a:t> regularization is used in training the model.</a:t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301" name="Google Shape;301;p4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</a:t>
            </a:r>
            <a:r>
              <a:rPr lang="en" sz="1800"/>
              <a:t>eatures: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Matching Word/Bigram Frequencies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Root Match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Lengths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Span Word Frequencies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Constituent Label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Span POS Tags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Lexicalized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Dependency Tree Paths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Question Answering?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 sz="2800"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</a:t>
            </a:r>
            <a:r>
              <a:rPr i="1" lang="en"/>
              <a:t>exact match</a:t>
            </a:r>
            <a:r>
              <a:rPr lang="en"/>
              <a:t> and </a:t>
            </a:r>
            <a:r>
              <a:rPr i="1" lang="en"/>
              <a:t>F1 score</a:t>
            </a:r>
            <a:r>
              <a:rPr lang="en"/>
              <a:t> to evaluate accuracy.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results of the logistic regression model were compared with both baseline performance and human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procedure called “feature ablations” was used to determine on which features the model performed the highest.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authors also analyzed performance based on answer type.</a:t>
            </a:r>
            <a:endParaRPr/>
          </a:p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 sz="2800"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00" y="1930186"/>
            <a:ext cx="4158353" cy="24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936" y="1837475"/>
            <a:ext cx="3188264" cy="2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319" name="Google Shape;319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 sz="2800"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350" y="1786563"/>
            <a:ext cx="3102975" cy="28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575" y="1786577"/>
            <a:ext cx="3264112" cy="28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(SQuAD): 100,000+ Questions for Machine Comprehension of Text</a:t>
            </a:r>
            <a:endParaRPr/>
          </a:p>
        </p:txBody>
      </p:sp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471900" y="18428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contributes a question answering dataset based on Wikipedia articles that has crowdsourced question-answer pairs.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dataset is public and many other works use it to test their own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logistic regression model outperforms the baseline, but is far from human performance.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since the paper was published in 2016, the gap between this model’s performance and human performance has more than halved.</a:t>
            </a:r>
            <a:endParaRPr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i="1" lang="en" sz="1100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 Neural Network for Factoid Question Answering Over Paragraphs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Mohit Iyyer, Jordan Boyd-Graber, Leonardo Claudino, Richard Socher, and Hal Daum´e III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With University of Maryland</a:t>
            </a:r>
            <a:endParaRPr i="1" sz="1800"/>
          </a:p>
        </p:txBody>
      </p:sp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Application: Answering</a:t>
            </a:r>
            <a:r>
              <a:rPr lang="en"/>
              <a:t> questions from </a:t>
            </a:r>
            <a:r>
              <a:rPr i="1" lang="en"/>
              <a:t>Quiz Bowl</a:t>
            </a:r>
            <a:r>
              <a:rPr lang="en"/>
              <a:t>, a high school trivia competition.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questions in this competition are </a:t>
            </a:r>
            <a:r>
              <a:rPr i="1" lang="en"/>
              <a:t>pyramidal</a:t>
            </a:r>
            <a:r>
              <a:rPr lang="en"/>
              <a:t>, meaning that the first clues given are very difficult, and later clues progressively become more leading.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Develop a model that answers questions based on information that contains very limited key words pertaining to the answer.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Implementation: This model uses a dependency-tree recurrent neural net (DT-RNN) to condense meaning of phrases into “hidden vectors.”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pic>
        <p:nvPicPr>
          <p:cNvPr id="356" name="Google Shape;356;p48"/>
          <p:cNvPicPr preferRelativeResize="0"/>
          <p:nvPr/>
        </p:nvPicPr>
        <p:blipFill rotWithShape="1">
          <a:blip r:embed="rId3">
            <a:alphaModFix/>
          </a:blip>
          <a:srcRect b="28805" l="32378" r="14191" t="44676"/>
          <a:stretch/>
        </p:blipFill>
        <p:spPr>
          <a:xfrm>
            <a:off x="562250" y="2198075"/>
            <a:ext cx="8019475" cy="223878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pic>
        <p:nvPicPr>
          <p:cNvPr id="364" name="Google Shape;364;p49"/>
          <p:cNvPicPr preferRelativeResize="0"/>
          <p:nvPr/>
        </p:nvPicPr>
        <p:blipFill rotWithShape="1">
          <a:blip r:embed="rId3">
            <a:alphaModFix/>
          </a:blip>
          <a:srcRect b="43524" l="32158" r="11963" t="30035"/>
          <a:stretch/>
        </p:blipFill>
        <p:spPr>
          <a:xfrm>
            <a:off x="1393325" y="2316700"/>
            <a:ext cx="6347318" cy="159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 rotWithShape="1">
          <a:blip r:embed="rId3">
            <a:alphaModFix/>
          </a:blip>
          <a:srcRect b="13422" l="32158" r="11963" t="78400"/>
          <a:stretch/>
        </p:blipFill>
        <p:spPr>
          <a:xfrm>
            <a:off x="1403356" y="4182055"/>
            <a:ext cx="6347294" cy="49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4">
            <a:alphaModFix/>
          </a:blip>
          <a:srcRect b="45497" l="34887" r="30641" t="51425"/>
          <a:stretch/>
        </p:blipFill>
        <p:spPr>
          <a:xfrm>
            <a:off x="2368088" y="3944188"/>
            <a:ext cx="4397794" cy="20891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Recursive computation of hidden vectors:</a:t>
            </a:r>
            <a:endParaRPr/>
          </a:p>
        </p:txBody>
      </p:sp>
      <p:sp>
        <p:nvSpPr>
          <p:cNvPr id="368" name="Google Shape;368;p4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sp>
        <p:nvSpPr>
          <p:cNvPr id="369" name="Google Shape;369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Computation of parameters from error minimization:</a:t>
            </a:r>
            <a:endParaRPr/>
          </a:p>
        </p:txBody>
      </p:sp>
      <p:pic>
        <p:nvPicPr>
          <p:cNvPr id="376" name="Google Shape;376;p50"/>
          <p:cNvPicPr preferRelativeResize="0"/>
          <p:nvPr/>
        </p:nvPicPr>
        <p:blipFill rotWithShape="1">
          <a:blip r:embed="rId3">
            <a:alphaModFix/>
          </a:blip>
          <a:srcRect b="19196" l="34896" r="14725" t="55768"/>
          <a:stretch/>
        </p:blipFill>
        <p:spPr>
          <a:xfrm>
            <a:off x="1120000" y="2623149"/>
            <a:ext cx="6903998" cy="19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sp>
        <p:nvSpPr>
          <p:cNvPr id="378" name="Google Shape;378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QANTA was trained on questions used in </a:t>
            </a:r>
            <a:r>
              <a:rPr i="1" lang="en"/>
              <a:t>Quiz Bowl</a:t>
            </a:r>
            <a:r>
              <a:rPr lang="en"/>
              <a:t> tournaments between 1998 and 2013.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questions from the History and Literature sections were used (as these were the largest datasets).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questions and answers were altered to make keyword recognition more feasible (using Whoosh).</a:t>
            </a:r>
            <a:endParaRPr/>
          </a:p>
        </p:txBody>
      </p: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sp>
        <p:nvSpPr>
          <p:cNvPr id="386" name="Google Shape;386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Question Answering?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2632375"/>
            <a:ext cx="8222100" cy="19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 answering (QA),  is the problem of systematically deriving an answer to a question asked in a natural language based on a knowledge source.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Hermann, Karl M. “Deep Learning for Natural Language Processing: Question Answering.” </a:t>
            </a:r>
            <a:r>
              <a:rPr i="1" lang="en" sz="1100"/>
              <a:t>Google DeepMind</a:t>
            </a:r>
            <a:r>
              <a:rPr lang="en" sz="1100"/>
              <a:t>. </a:t>
            </a:r>
            <a:r>
              <a:rPr lang="en" sz="1100"/>
              <a:t>4 March 2017. </a:t>
            </a:r>
            <a:endParaRPr sz="1100"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471900" y="18227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i="1" lang="en"/>
              <a:t>QuizBowl </a:t>
            </a:r>
            <a:r>
              <a:rPr lang="en"/>
              <a:t>question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These substances can use either using a ping-pong mechanism or a ternary complex intermediate.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3" name="Google Shape;393;p5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https://docs.google.com/viewer?a=v&amp;pid=sites&amp;srcid=d2xwcy5uZXR8d2xocy1xdWl6LWJvd2x8Z3g6Mzk2ZmQ5ZTJiMmRjNzljMg</a:t>
            </a:r>
            <a:endParaRPr sz="1100"/>
          </a:p>
        </p:txBody>
      </p:sp>
      <p:sp>
        <p:nvSpPr>
          <p:cNvPr id="394" name="Google Shape;394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471900" y="18227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i="1" lang="en"/>
              <a:t>QuizBowl </a:t>
            </a:r>
            <a:r>
              <a:rPr lang="en"/>
              <a:t>question: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These substances can use either using a ping-pong mechanism or a ternary complex intermediate.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One model of them defines the parameters K-m and V-max and uses a steady-state approximation.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1" name="Google Shape;401;p5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https://docs.google.com/viewer?a=v&amp;pid=sites&amp;srcid=d2xwcy5uZXR8d2xocy1xdWl6LWJvd2x8Z3g6Mzk2ZmQ5ZTJiMmRjNzljMg</a:t>
            </a:r>
            <a:endParaRPr sz="1100"/>
          </a:p>
        </p:txBody>
      </p:sp>
      <p:sp>
        <p:nvSpPr>
          <p:cNvPr id="402" name="Google Shape;402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408" name="Google Shape;408;p54"/>
          <p:cNvSpPr txBox="1"/>
          <p:nvPr>
            <p:ph idx="1" type="body"/>
          </p:nvPr>
        </p:nvSpPr>
        <p:spPr>
          <a:xfrm>
            <a:off x="471900" y="18227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i="1" lang="en"/>
              <a:t>QuizBowl </a:t>
            </a:r>
            <a:r>
              <a:rPr lang="en"/>
              <a:t>question: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These substances can use either using a ping-pong mechanism or a ternary complex intermediate.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One model of them defines the parameters K-m and V-max and uses a steady-state approximation.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They can be inhibited non-competitively and competitively, and the change in their structure during substrate binding is described by the (*) induced-fit model. They can be allosterically regulated and perform their action at their active site. For 10 points, name these proteins that catalyze reactions.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9" name="Google Shape;409;p5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https://docs.google.com/viewer?a=v&amp;pid=sites&amp;srcid=d2xwcy5uZXR8d2xocy1xdWl6LWJvd2x8Z3g6Mzk2ZmQ5ZTJiMmRjNzljMg</a:t>
            </a:r>
            <a:endParaRPr sz="1100"/>
          </a:p>
        </p:txBody>
      </p:sp>
      <p:sp>
        <p:nvSpPr>
          <p:cNvPr id="410" name="Google Shape;410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471900" y="18227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i="1" lang="en"/>
              <a:t>QuizBowl </a:t>
            </a:r>
            <a:r>
              <a:rPr lang="en"/>
              <a:t>question: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ANSWER: Enzymes</a:t>
            </a:r>
            <a:endParaRPr sz="1600"/>
          </a:p>
        </p:txBody>
      </p:sp>
      <p:sp>
        <p:nvSpPr>
          <p:cNvPr id="417" name="Google Shape;417;p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https://docs.google.com/viewer?a=v&amp;pid=sites&amp;srcid=d2xwcy5uZXR8d2xocy1xdWl6LWJvd2x8Z3g6Mzk2ZmQ5ZTJiMmRjNzljMg</a:t>
            </a:r>
            <a:endParaRPr sz="1100"/>
          </a:p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600" y="2349575"/>
            <a:ext cx="4476700" cy="21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sp>
        <p:nvSpPr>
          <p:cNvPr id="427" name="Google Shape;427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433" name="Google Shape;433;p5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491" y="2571750"/>
            <a:ext cx="6377028" cy="15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sp>
        <p:nvSpPr>
          <p:cNvPr id="436" name="Google Shape;436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(QANTA): A Neural Network for Factoid Question Answering Over Paragraphs</a:t>
            </a:r>
            <a:endParaRPr/>
          </a:p>
        </p:txBody>
      </p:sp>
      <p:sp>
        <p:nvSpPr>
          <p:cNvPr id="442" name="Google Shape;442;p5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QANTA outperforms BOW and IR models in answering </a:t>
            </a:r>
            <a:r>
              <a:rPr i="1" lang="en"/>
              <a:t>factoid, pyramidal questions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contributes a model that understands and applies </a:t>
            </a:r>
            <a:r>
              <a:rPr i="1" lang="en"/>
              <a:t>sentence compositionality</a:t>
            </a:r>
            <a:r>
              <a:rPr lang="en"/>
              <a:t> to question answering.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sp>
        <p:nvSpPr>
          <p:cNvPr id="444" name="Google Shape;444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Answering Complex Questions Using Open Information Extraction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Tushar Khot, Ashish Sabharwal, Peter Clark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With Aristo Team at Allen Institute of Artificial Intelligence</a:t>
            </a:r>
            <a:endParaRPr sz="1800"/>
          </a:p>
        </p:txBody>
      </p:sp>
      <p:sp>
        <p:nvSpPr>
          <p:cNvPr id="450" name="Google Shape;450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</a:t>
            </a:r>
            <a:r>
              <a:rPr lang="en"/>
              <a:t>Answering Complex Questions Using Open Information Extraction</a:t>
            </a:r>
            <a:endParaRPr/>
          </a:p>
        </p:txBody>
      </p:sp>
      <p:sp>
        <p:nvSpPr>
          <p:cNvPr id="456" name="Google Shape;456;p6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Application: Use open information extraction (Open IE) to answer complex questions.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Most Open IE frameworks support factoid question answering (simple information retrieval), but this paper aims to extend this framework to answer more complex questions.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Implementation: This paper offers an inference model for reasoning over Open IE.</a:t>
            </a:r>
            <a:endParaRPr/>
          </a:p>
        </p:txBody>
      </p:sp>
      <p:sp>
        <p:nvSpPr>
          <p:cNvPr id="457" name="Google Shape;457;p6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464" name="Google Shape;464;p6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 IE: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are knowledge bases formatted as a set of tuples.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Tuples represent relationships between words in text.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relationships are typically binary.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relation need not be specified in advance.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“The dog barks in the park.”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</a:rPr>
              <a:t>→</a:t>
            </a:r>
            <a:r>
              <a:rPr lang="en"/>
              <a:t> (The dog; barks in; the park)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“The woman drove the car.” 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</a:rPr>
              <a:t>→ </a:t>
            </a:r>
            <a:r>
              <a:rPr lang="en"/>
              <a:t>(The woman; drove; the car)</a:t>
            </a:r>
            <a:endParaRPr/>
          </a:p>
        </p:txBody>
      </p:sp>
      <p:sp>
        <p:nvSpPr>
          <p:cNvPr id="465" name="Google Shape;465;p61"/>
          <p:cNvSpPr txBox="1"/>
          <p:nvPr>
            <p:ph idx="1" type="body"/>
          </p:nvPr>
        </p:nvSpPr>
        <p:spPr>
          <a:xfrm>
            <a:off x="57150" y="46206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“Stanford Open Information Extraction” </a:t>
            </a:r>
            <a:r>
              <a:rPr i="1" lang="en" sz="1100"/>
              <a:t>The Stanford Natural Language Processing Group.</a:t>
            </a:r>
            <a:r>
              <a:rPr lang="en" sz="1100"/>
              <a:t> Retrieved from: https://nlp.stanford.edu/software/openie.html#Usage</a:t>
            </a:r>
            <a:endParaRPr sz="1100"/>
          </a:p>
        </p:txBody>
      </p:sp>
      <p:sp>
        <p:nvSpPr>
          <p:cNvPr id="466" name="Google Shape;466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Question Answering?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558350" y="1986625"/>
            <a:ext cx="3810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Information retrieval (IR)-based QA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Uses phrases in the question to search for keywords in vast data sources (e.g. documents in a reserve, websites on the Internet) that may contain the answer to the question. The answer-candidates are then ranked based on various metrics pertaining to the quality and relevance of the answers.</a:t>
            </a:r>
            <a:endParaRPr/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775350" y="1986625"/>
            <a:ext cx="3810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Knowledge-based QA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Translates the question into a semantic representation compatible with a database wherein the answer to the question lies. The semantic representation is then made as a query to the database, and the query-answer is then converted to a natural-language response.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Jurafsky, Daniel. Martin, James H. “Speech and Language Processing.” Third Edition. 15 August 2018: </a:t>
            </a:r>
            <a:r>
              <a:rPr lang="en" sz="1100"/>
              <a:t>p. 376.</a:t>
            </a:r>
            <a:endParaRPr sz="1100"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472" name="Google Shape;472;p6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structure is flexible.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answer factoid questions (search or pattern match).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Expensive storage overhead.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Typically these sets are domain-specific.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complex relationships between or groupings of the tuples</a:t>
            </a:r>
            <a:endParaRPr/>
          </a:p>
        </p:txBody>
      </p:sp>
      <p:sp>
        <p:nvSpPr>
          <p:cNvPr id="473" name="Google Shape;473;p6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sp>
        <p:nvSpPr>
          <p:cNvPr id="474" name="Google Shape;474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480" name="Google Shape;480;p6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TableILP system by Khashabi et al. (2016):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developed by </a:t>
            </a:r>
            <a:r>
              <a:rPr i="1" lang="en"/>
              <a:t>Allen AI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Applies integer linear programming (ILP) to a set of tables containing relationships between terms in a set of questions and answers.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ILP is then used to find the optimal answer related to a question.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(Aristo) extends this technique to OpenIE tuples.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 previous works: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Struggle to balance breadth and depth.</a:t>
            </a:r>
            <a:endParaRPr/>
          </a:p>
        </p:txBody>
      </p:sp>
      <p:sp>
        <p:nvSpPr>
          <p:cNvPr id="481" name="Google Shape;481;p6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sp>
        <p:nvSpPr>
          <p:cNvPr id="482" name="Google Shape;482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488" name="Google Shape;488;p6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 generation: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Formatted: (subject; predicate; objects), zero or more objects.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Derived from corpora in Clark et al. (2016).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are unedited exam questions from NY Regents Science Exam.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Approximately 80,000 sentences in total.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question set </a:t>
            </a:r>
            <a:r>
              <a:rPr i="1" lang="en"/>
              <a:t>Q</a:t>
            </a:r>
            <a:r>
              <a:rPr baseline="-25000" i="1" lang="en"/>
              <a:t>tr</a:t>
            </a:r>
            <a:r>
              <a:rPr lang="en"/>
              <a:t> consists of multiple choice questions.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multiple choice question (</a:t>
            </a:r>
            <a:r>
              <a:rPr i="1" lang="en"/>
              <a:t>q</a:t>
            </a:r>
            <a:r>
              <a:rPr i="1" lang="en"/>
              <a:t>, A = </a:t>
            </a:r>
            <a:r>
              <a:rPr lang="en"/>
              <a:t>{</a:t>
            </a:r>
            <a:r>
              <a:rPr i="1" lang="en"/>
              <a:t>a</a:t>
            </a:r>
            <a:r>
              <a:rPr baseline="-25000" i="1" lang="en"/>
              <a:t>i</a:t>
            </a:r>
            <a:r>
              <a:rPr lang="en"/>
              <a:t>}), take top 200 responses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Elasticsearch</a:t>
            </a:r>
            <a:r>
              <a:rPr lang="en"/>
              <a:t> query to construct tuples using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IE v4</a:t>
            </a:r>
            <a:r>
              <a:rPr lang="en"/>
              <a:t>. </a:t>
            </a:r>
            <a:endParaRPr/>
          </a:p>
        </p:txBody>
      </p:sp>
      <p:sp>
        <p:nvSpPr>
          <p:cNvPr id="489" name="Google Shape;489;p64"/>
          <p:cNvSpPr txBox="1"/>
          <p:nvPr>
            <p:ph idx="1" type="body"/>
          </p:nvPr>
        </p:nvSpPr>
        <p:spPr>
          <a:xfrm>
            <a:off x="57150" y="4432825"/>
            <a:ext cx="8382000" cy="48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Clark, et al. 2016. “Combining retrieval, statistics, and inference to answer elementary science questions.” The Thirtieth AAAI Conference on Artificial Intelligence (AAAI'16). AAAI Press 2580-2586.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sp>
        <p:nvSpPr>
          <p:cNvPr id="490" name="Google Shape;490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496" name="Google Shape;496;p6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</a:t>
            </a:r>
            <a:r>
              <a:rPr lang="en"/>
              <a:t>(</a:t>
            </a:r>
            <a:r>
              <a:rPr i="1" lang="en"/>
              <a:t>q, A = </a:t>
            </a:r>
            <a:r>
              <a:rPr lang="en"/>
              <a:t>{</a:t>
            </a:r>
            <a:r>
              <a:rPr i="1" lang="en"/>
              <a:t>a</a:t>
            </a:r>
            <a:r>
              <a:rPr baseline="-25000" i="1" lang="en"/>
              <a:t>i</a:t>
            </a:r>
            <a:r>
              <a:rPr lang="en"/>
              <a:t>}):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TF-IDF Score: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          						       </a:t>
            </a:r>
            <a:r>
              <a:rPr lang="en" sz="1400"/>
              <a:t>Take the 50 tuples with the highest score.</a:t>
            </a:r>
            <a:endParaRPr sz="1400"/>
          </a:p>
        </p:txBody>
      </p:sp>
      <p:sp>
        <p:nvSpPr>
          <p:cNvPr id="497" name="Google Shape;497;p6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pic>
        <p:nvPicPr>
          <p:cNvPr id="498" name="Google Shape;4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51" y="2447467"/>
            <a:ext cx="3705850" cy="209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25" y="2703375"/>
            <a:ext cx="3563825" cy="139367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506" name="Google Shape;506;p6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graph and search: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Nodes are </a:t>
            </a:r>
            <a:r>
              <a:rPr i="1" lang="en"/>
              <a:t>qterms </a:t>
            </a:r>
            <a:r>
              <a:rPr lang="en"/>
              <a:t>(terms in the question), </a:t>
            </a:r>
            <a:r>
              <a:rPr i="1" lang="en"/>
              <a:t>tuple fields</a:t>
            </a:r>
            <a:r>
              <a:rPr lang="en"/>
              <a:t>, and </a:t>
            </a:r>
            <a:r>
              <a:rPr i="1" lang="en"/>
              <a:t>answer choices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 are directed, either from qterm to tuple field, or tuple field to answer.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 (and nodes) are labeled as “active” based on their weights (and the weights of the edges connecting them).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 is to find the optimal active subgraph.</a:t>
            </a:r>
            <a:endParaRPr/>
          </a:p>
        </p:txBody>
      </p:sp>
      <p:sp>
        <p:nvSpPr>
          <p:cNvPr id="507" name="Google Shape;507;p6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sp>
        <p:nvSpPr>
          <p:cNvPr id="508" name="Google Shape;508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514" name="Google Shape;514;p6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o</a:t>
            </a:r>
            <a:r>
              <a:rPr b="1" lang="en"/>
              <a:t>bjective function</a:t>
            </a:r>
            <a:r>
              <a:rPr lang="en"/>
              <a:t> for this ILP model sums over qterms, tuples, and edges. Variables are weighted using boosts: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idfB</a:t>
            </a:r>
            <a:r>
              <a:rPr lang="en"/>
              <a:t>: Frequency or importance of a word to a document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scienceB</a:t>
            </a:r>
            <a:r>
              <a:rPr lang="en"/>
              <a:t>: 2.0 for valid science terms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locB</a:t>
            </a:r>
            <a:r>
              <a:rPr lang="en"/>
              <a:t>: Location in the question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c</a:t>
            </a:r>
            <a:r>
              <a:rPr baseline="-25000" i="1" lang="en"/>
              <a:t>e</a:t>
            </a:r>
            <a:r>
              <a:rPr lang="en"/>
              <a:t> reflects word overlap on an edge</a:t>
            </a:r>
            <a:endParaRPr/>
          </a:p>
        </p:txBody>
      </p:sp>
      <p:sp>
        <p:nvSpPr>
          <p:cNvPr id="515" name="Google Shape;515;p6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250" y="1852425"/>
            <a:ext cx="3484543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226075" y="357800"/>
            <a:ext cx="2808000" cy="3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(Aristo): Answering Complex Questions Using Open Information Extraction</a:t>
            </a:r>
            <a:endParaRPr sz="2800"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3344600" y="4620600"/>
            <a:ext cx="51789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Khot, et al. “Answering Complex Questions Using Open Information Extraction.” </a:t>
            </a:r>
            <a:r>
              <a:rPr i="1" lang="en" sz="1100">
                <a:solidFill>
                  <a:schemeClr val="lt2"/>
                </a:solidFill>
              </a:rPr>
              <a:t>ACL 2017.</a:t>
            </a:r>
            <a:r>
              <a:rPr lang="en" sz="1100">
                <a:solidFill>
                  <a:schemeClr val="lt2"/>
                </a:solidFill>
              </a:rPr>
              <a:t> 19 April 2017.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524" name="Google Shape;5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599" y="495701"/>
            <a:ext cx="4463093" cy="414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8"/>
          <p:cNvSpPr txBox="1"/>
          <p:nvPr>
            <p:ph idx="1" type="body"/>
          </p:nvPr>
        </p:nvSpPr>
        <p:spPr>
          <a:xfrm>
            <a:off x="7805300" y="571900"/>
            <a:ext cx="13350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Define active node/edge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Bound the number of edges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Tok(qa), not just Tok(q)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Privilege certain tokens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526" name="Google Shape;526;p68"/>
          <p:cNvSpPr txBox="1"/>
          <p:nvPr>
            <p:ph idx="1" type="body"/>
          </p:nvPr>
        </p:nvSpPr>
        <p:spPr>
          <a:xfrm>
            <a:off x="3347000" y="75500"/>
            <a:ext cx="4458300" cy="27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The </a:t>
            </a:r>
            <a:r>
              <a:rPr b="1" lang="en" sz="1800">
                <a:solidFill>
                  <a:schemeClr val="lt2"/>
                </a:solidFill>
              </a:rPr>
              <a:t>constraints</a:t>
            </a:r>
            <a:r>
              <a:rPr lang="en" sz="1800">
                <a:solidFill>
                  <a:schemeClr val="lt2"/>
                </a:solidFill>
              </a:rPr>
              <a:t>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27" name="Google Shape;527;p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471900" y="18428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goal (linear programming optimization):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 this </a:t>
            </a:r>
            <a:r>
              <a:rPr b="1" lang="en"/>
              <a:t>objective function</a:t>
            </a:r>
            <a:r>
              <a:rPr lang="en"/>
              <a:t> for the variables representing the nodes and edges of the graph we described under the given </a:t>
            </a:r>
            <a:r>
              <a:rPr b="1" lang="en"/>
              <a:t>constraints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Experiments: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question sets: 4th grade (1220 training questions) and 8th grade (293 training questions)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knowledge sources: Sentence corpus (80K sentences) and curated tables (7600 rows)</a:t>
            </a:r>
            <a:endParaRPr/>
          </a:p>
        </p:txBody>
      </p:sp>
      <p:sp>
        <p:nvSpPr>
          <p:cNvPr id="534" name="Google Shape;534;p6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sp>
        <p:nvSpPr>
          <p:cNvPr id="535" name="Google Shape;535;p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0"/>
          <p:cNvSpPr txBox="1"/>
          <p:nvPr>
            <p:ph type="title"/>
          </p:nvPr>
        </p:nvSpPr>
        <p:spPr>
          <a:xfrm>
            <a:off x="226075" y="357800"/>
            <a:ext cx="2808000" cy="36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(Aristo): Answering Complex Questions Using Open Information Extraction</a:t>
            </a:r>
            <a:endParaRPr sz="2800"/>
          </a:p>
        </p:txBody>
      </p:sp>
      <p:sp>
        <p:nvSpPr>
          <p:cNvPr id="541" name="Google Shape;541;p70"/>
          <p:cNvSpPr txBox="1"/>
          <p:nvPr>
            <p:ph idx="1" type="body"/>
          </p:nvPr>
        </p:nvSpPr>
        <p:spPr>
          <a:xfrm>
            <a:off x="3344600" y="4620600"/>
            <a:ext cx="50769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Khot, et al. “Answering Complex Questions Using Open Information Extraction.” </a:t>
            </a:r>
            <a:r>
              <a:rPr i="1" lang="en" sz="1100">
                <a:solidFill>
                  <a:schemeClr val="lt2"/>
                </a:solidFill>
              </a:rPr>
              <a:t>ACL 2017.</a:t>
            </a:r>
            <a:r>
              <a:rPr lang="en" sz="1100">
                <a:solidFill>
                  <a:schemeClr val="lt2"/>
                </a:solidFill>
              </a:rPr>
              <a:t> 19 April 2017.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542" name="Google Shape;542;p70"/>
          <p:cNvSpPr txBox="1"/>
          <p:nvPr>
            <p:ph idx="1" type="body"/>
          </p:nvPr>
        </p:nvSpPr>
        <p:spPr>
          <a:xfrm>
            <a:off x="3430100" y="272575"/>
            <a:ext cx="343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Results:</a:t>
            </a:r>
            <a:endParaRPr sz="1800">
              <a:solidFill>
                <a:schemeClr val="lt2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</p:txBody>
      </p:sp>
      <p:pic>
        <p:nvPicPr>
          <p:cNvPr id="543" name="Google Shape;5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494" y="754775"/>
            <a:ext cx="3945699" cy="18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500" y="2811663"/>
            <a:ext cx="3945699" cy="161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551" name="Google Shape;551;p71"/>
          <p:cNvSpPr txBox="1"/>
          <p:nvPr>
            <p:ph idx="1" type="body"/>
          </p:nvPr>
        </p:nvSpPr>
        <p:spPr>
          <a:xfrm>
            <a:off x="471900" y="18428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Opportunities for improvement:</a:t>
            </a:r>
            <a:endParaRPr sz="18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Missing keywords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weighting scheme can inadvertently </a:t>
            </a:r>
            <a:r>
              <a:rPr lang="en" sz="1400"/>
              <a:t>over privilege insignificant, low-frequency words.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Lossy IE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Tuple generation excludes many sentences based on length (too long) and structure.</a:t>
            </a:r>
            <a:endParaRPr sz="1400"/>
          </a:p>
        </p:txBody>
      </p:sp>
      <p:sp>
        <p:nvSpPr>
          <p:cNvPr id="552" name="Google Shape;552;p7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sp>
        <p:nvSpPr>
          <p:cNvPr id="553" name="Google Shape;553;p71"/>
          <p:cNvSpPr txBox="1"/>
          <p:nvPr>
            <p:ph idx="2" type="body"/>
          </p:nvPr>
        </p:nvSpPr>
        <p:spPr>
          <a:xfrm>
            <a:off x="4694250" y="18428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Bad alignment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Tuple generation removes negated sentences, but some other nuanced differences in meaning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Inference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This model does not support question answering on information outside the scope of the Open IE knowledge base.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Question Answering?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71900" y="18428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Metrics of successful QA modeling: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Relevance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Correctness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Conciseness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Completeness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Coherence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Justification</a:t>
            </a:r>
            <a:endParaRPr sz="1800"/>
          </a:p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4694250" y="18428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Current limitations: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Breadth versus depth</a:t>
            </a:r>
            <a:endParaRPr sz="1800"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57150" y="4468225"/>
            <a:ext cx="8844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Pasupat, Panupong. “WikiTableQuestions: A Complex Real-World Question Answering Dataset.”</a:t>
            </a:r>
            <a:r>
              <a:rPr i="1" lang="en" sz="1100"/>
              <a:t> The Stanford NLP Group. </a:t>
            </a:r>
            <a:r>
              <a:rPr lang="en" sz="1100"/>
              <a:t>11 February 2016.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L. Hirschman and R. Gaizauskas, ``Natural language question answering: the view from here,'' Natural Language Engineering, vol. 7, no. 4,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pp. 275-300, 2001.</a:t>
            </a:r>
            <a:endParaRPr sz="1100"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(Aristo): Answering Complex Questions Using Open Information Extraction</a:t>
            </a:r>
            <a:endParaRPr/>
          </a:p>
        </p:txBody>
      </p:sp>
      <p:sp>
        <p:nvSpPr>
          <p:cNvPr id="560" name="Google Shape;560;p7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proposes a new state of the art for answering complex questions over Open IE knowledge bases.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Particularly successful on datasets containing middle-school level multiple-choice science questions.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method is easily extensible: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used for questions at higher grade levels.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improved by refining tuple generation techniques.</a:t>
            </a:r>
            <a:endParaRPr/>
          </a:p>
        </p:txBody>
      </p:sp>
      <p:sp>
        <p:nvSpPr>
          <p:cNvPr id="561" name="Google Shape;561;p7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Khot, et al. “Answering Complex Questions Using Open Information Extraction.” </a:t>
            </a:r>
            <a:r>
              <a:rPr i="1" lang="en" sz="1100"/>
              <a:t>ACL 2017.</a:t>
            </a:r>
            <a:r>
              <a:rPr lang="en" sz="1100"/>
              <a:t> 19 April 2017.</a:t>
            </a:r>
            <a:endParaRPr sz="1100"/>
          </a:p>
        </p:txBody>
      </p:sp>
      <p:sp>
        <p:nvSpPr>
          <p:cNvPr id="562" name="Google Shape;562;p7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Areas of Exploration</a:t>
            </a:r>
            <a:endParaRPr/>
          </a:p>
        </p:txBody>
      </p:sp>
      <p:sp>
        <p:nvSpPr>
          <p:cNvPr id="568" name="Google Shape;568;p73"/>
          <p:cNvSpPr txBox="1"/>
          <p:nvPr>
            <p:ph idx="1" type="body"/>
          </p:nvPr>
        </p:nvSpPr>
        <p:spPr>
          <a:xfrm>
            <a:off x="471900" y="1842875"/>
            <a:ext cx="80517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McCann, et al. “The Natural Language Decathlon: Multitask Learning as Question Answering.” 20 June 2018.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Dunn, et al. </a:t>
            </a:r>
            <a:r>
              <a:rPr lang="en" sz="1400"/>
              <a:t>“SearchQA: A New Q&amp;A Dataset Augmented with Context from a Search Engine.” 11 June 2017.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Angeli, et al.</a:t>
            </a:r>
            <a:r>
              <a:rPr lang="en" sz="1400"/>
              <a:t> </a:t>
            </a:r>
            <a:r>
              <a:rPr lang="en" sz="1400"/>
              <a:t>“Combining Natural Logic and Shallow Reasoning for Question Answering.” 2016.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Andreas, et al. “Learning to Compose Neural Networks for Question Answering.” 2016.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Iyyer, et al.</a:t>
            </a:r>
            <a:r>
              <a:rPr lang="en" sz="1400"/>
              <a:t> “Answering Complicated Question Intents Expressed in Decomposed Question Sequences.” 2016.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Kumar, et al. </a:t>
            </a:r>
            <a:r>
              <a:rPr lang="en" sz="1400"/>
              <a:t>“Ask Me Anything: Dynamic Memory Networks for Natural Language Processing.” 2015.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Bordes, et al</a:t>
            </a:r>
            <a:r>
              <a:rPr lang="en" sz="1400"/>
              <a:t>. </a:t>
            </a:r>
            <a:r>
              <a:rPr lang="en" sz="1400"/>
              <a:t>“Large-scale Simple Question Answering with Memory Networks.” 2015.</a:t>
            </a:r>
            <a:endParaRPr sz="1400"/>
          </a:p>
        </p:txBody>
      </p:sp>
      <p:sp>
        <p:nvSpPr>
          <p:cNvPr id="569" name="Google Shape;569;p7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575" name="Google Shape;575;p7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QA is AI-complete, thus i</a:t>
            </a:r>
            <a:r>
              <a:rPr lang="en"/>
              <a:t>f QA is solved, then so is every other problem in AI. What does it mean for question answering to be solved? At what point are we content with the quality of QA technology?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what ways might the particular application of each paper have heightened the success of the proposed model?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Did QANTA succeed specifically because it was applied to pyramidal questions?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what extent are the models presented in these papers extensible to other datasets, applications, and NLP tasks?</a:t>
            </a:r>
            <a:endParaRPr/>
          </a:p>
        </p:txBody>
      </p:sp>
      <p:sp>
        <p:nvSpPr>
          <p:cNvPr id="576" name="Google Shape;576;p7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582" name="Google Shape;582;p75"/>
          <p:cNvSpPr txBox="1"/>
          <p:nvPr/>
        </p:nvSpPr>
        <p:spPr>
          <a:xfrm>
            <a:off x="574500" y="759550"/>
            <a:ext cx="7995000" cy="42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Bert F. Green, Jr., Alice K. Wolf, Carol Chomsky, and Kenneth Laughery. 1961. Baseball: an automatic question-answerer. In Papers presented at the May 9-11, 1961, western joint IRE-AIEE-ACM computer conference (IRE-AIEE-ACM '61 (Western)). ACM, New York, NY, USA, 219-224. 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Clark, et al. 2016. “Combining retrieval, statistics, and inference to answer elementary science questions.” The Thirtieth AAAI Conference on Artificial Intelligence (AAAI'16). AAAI Press 2580-2586.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Dang, et al.. “Overview of the TREC 2007 Question Answering Track.” </a:t>
            </a:r>
            <a:r>
              <a:rPr i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National Institute of Standards and Technology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 2007. 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Dang, Hoa Trang. “Text REtrieval Conference (TREC) Question Answering Tasks and Evaluation Methods.”National Institute of Standards and Technology. April 27, 2007.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Hermann, Karl M. “Deep Learning for Natural Language Processing: Question Answering.” </a:t>
            </a:r>
            <a:r>
              <a:rPr i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Google DeepMind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 4 March 2017.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Iyyer, Mohit et al. “A Neural Network for Factoid Question Answering Over Paragraphs.” 2014.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Jurafsky, Daniel. Martin, James H. “Speech and Language Processing.” Third Edition. 15 August 2018: p. 376. 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Khot, et al. “Answering Complex Questions Using Open Information Extraction.” </a:t>
            </a:r>
            <a:r>
              <a:rPr i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ACL 2017.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19 April 2017.</a:t>
            </a:r>
            <a:endParaRPr i="1"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Maskey, Sameer. Rosenberg, Andrew. “Power Mean Pyramid Scores for Summarization Evaluation.” 2012.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McCann, et al. “The Natural Language Decathlon: Multitask Learning as Question Answering.” 20 June 2018.</a:t>
            </a:r>
            <a:endParaRPr i="1"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NIST. “Text RE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trieval 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Conference: Overview.” Retrieved from: </a:t>
            </a:r>
            <a:r>
              <a:rPr i="1" lang="en" sz="12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https://trec.nist.gov/overview.html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Pasupat, Panupong. “WikiTableQuestions: A Complex Real-World Question Answering Dataset.”</a:t>
            </a:r>
            <a:r>
              <a:rPr i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The Stanford NLP Group. 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11 February 2016.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L. Hirschman and R. Gaizauskas, ``Natural language question answering: the view from here,'' Natural Language Engineering, vol. 7, no. 4, pp. 275-300, 2001.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589" name="Google Shape;589;p76"/>
          <p:cNvSpPr txBox="1"/>
          <p:nvPr/>
        </p:nvSpPr>
        <p:spPr>
          <a:xfrm>
            <a:off x="574500" y="862400"/>
            <a:ext cx="8113500" cy="42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Rajpurkar, Pranav. Zhang, Jian. Lopyrev, Konstantin. Liang, Percy. “SQuAD: 100,000+ Questions for Machine Comprehension of Text.” </a:t>
            </a:r>
            <a:r>
              <a:rPr i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Stanford University, Computer Science Department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 11 October 2016.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“Stanford Open Information Extraction” </a:t>
            </a:r>
            <a:r>
              <a:rPr i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Stanford Natural Language Processing Group.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Retrieved from: </a:t>
            </a:r>
            <a:r>
              <a:rPr lang="en" sz="12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https://nlp.stanford.edu/software/openie.html#Usage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Upbin, Bruce. “IBM’s Watson Gets Its First Piece of Business in Healthcare.” </a:t>
            </a:r>
            <a:r>
              <a:rPr i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Forbes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 8 February 2013.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Wikipedia contributors. "Watson (computer)." </a:t>
            </a:r>
            <a:r>
              <a:rPr i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Wikipedia, The Free Encyclopedia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 Wikipedia, The Free Encyclopedia, 4 Oct. 2018.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Dunn, et al. “SearchQA: A New Q&amp;A Dataset Augmented with Context from a Search Engine.” 11 June 2017.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Gabor Angeli, Neha Nayak, Christopher D. Manning. “Combining Natural Logic and Shallow Reasoning for Question Answering.” 2016.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Caiming Xiong, Victor Zhong, Richard Socher. “Dynamic Coattention Networks For Question Answering.” 2016.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Ankit Kumar, Ozan Irsoy, Jonathan Su, James Bradbury, Robert English, Brian Pierce, Peter Ondruska, Ishaan Gulrajani, Richard Socher. “Ask Me Anything: Dynamic Memory Networks for Natural Language Processing.” 2015.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Klein, Dan. “Natural Language Processing: Question Answering.” </a:t>
            </a:r>
            <a:r>
              <a:rPr i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UC Berkeley.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Mohit Iyyer, Wen-tau Yih, Ming-Wei Chang. “Answering Complicated Question Intents Expressed in Decomposed Question Sequences.” 2016.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Antoine Bordes, Nicolas Usunier, Sumit Chopra, Jason Weston. “Large-scale Simple Question Answering with Memory Networks.” 2015.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Jacob Andreas, Marcus Rohrbach, Trevor Darrell, Dan Klein. “Learning to Compose Neural Networks for Question Answering.” 2016.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7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96" name="Google Shape;596;p7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</a:t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Stages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71900" y="1814075"/>
            <a:ext cx="43080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BASEBALL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Presented in “Baseball: An Automatic Question-Answerer,” from Stanford (1961).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question was read in via punch cards and then processed: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(baseball statistics) stored in a </a:t>
            </a:r>
            <a:r>
              <a:rPr lang="en"/>
              <a:t>hierarchical</a:t>
            </a:r>
            <a:r>
              <a:rPr lang="en"/>
              <a:t> structure.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notion of syntax parsing and dictionary lookup to answer questions.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57150" y="4620625"/>
            <a:ext cx="8724000" cy="4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Bert F. Green, Jr., Alice K. Wolf, Carol Chomsky, and Kenneth Laughery. 1961. Baseball: an automatic question-answerer. In Papers presented at the May 9-11, 1961, western joint IRE-AIEE-ACM computer conference. ACM, New York, NY, USA, 219-224. </a:t>
            </a:r>
            <a:endParaRPr sz="11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900" y="2371175"/>
            <a:ext cx="4091025" cy="16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TREC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/>
              <a:t>Text REtrieval Conference</a:t>
            </a:r>
            <a:endParaRPr i="1" sz="1800"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377825" y="4740325"/>
            <a:ext cx="56808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https://trec.nist.gov/overview.html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590000" y="357800"/>
            <a:ext cx="5124600" cy="3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</a:t>
            </a:r>
            <a:r>
              <a:rPr lang="en" sz="1800">
                <a:solidFill>
                  <a:schemeClr val="lt2"/>
                </a:solidFill>
              </a:rPr>
              <a:t>o-sponsored by NIST and the U.S. Department of Defense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Annual conference, began in 1992.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QA track began in 1999.</a:t>
            </a:r>
            <a:endParaRPr sz="14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Goals: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Provide a space for sharing new ideas in the field of IR.</a:t>
            </a:r>
            <a:endParaRPr sz="14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Make it easier to translate advancements in knowledge to technological implementation (for commercial or other use).</a:t>
            </a:r>
            <a:endParaRPr sz="14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Standardize evaluation for various areas of IR.</a:t>
            </a:r>
            <a:endParaRPr sz="14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Some c</a:t>
            </a:r>
            <a:r>
              <a:rPr lang="en" sz="1800">
                <a:solidFill>
                  <a:schemeClr val="lt2"/>
                </a:solidFill>
              </a:rPr>
              <a:t>urrent (2018) tracks: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Real time summarization track</a:t>
            </a:r>
            <a:endParaRPr sz="14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News track</a:t>
            </a:r>
            <a:endParaRPr sz="14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Complex answer retrieval track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